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1100" autoAdjust="0"/>
    <p:restoredTop sz="92946" autoAdjust="0"/>
  </p:normalViewPr>
  <p:slideViewPr>
    <p:cSldViewPr snapToGrid="0" snapToObjects="1">
      <p:cViewPr varScale="1">
        <p:scale>
          <a:sx n="69" d="100"/>
          <a:sy n="69" d="100"/>
        </p:scale>
        <p:origin x="-120" y="-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CDFC1-D831-564E-8E4E-7A82C3536A1F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6B3DA-5639-2646-A6BD-14522782C5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C02BB-81CA-8E42-9B20-750B51387C1C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A3475-040E-154F-886B-DF4FB57737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3475-040E-154F-886B-DF4FB57737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</a:t>
            </a:r>
            <a:r>
              <a:rPr lang="en-US" dirty="0" err="1" smtClean="0"/>
              <a:t>Tugade</a:t>
            </a:r>
            <a:r>
              <a:rPr lang="en-US" baseline="0" dirty="0" smtClean="0"/>
              <a:t> page 1164 3</a:t>
            </a:r>
            <a:r>
              <a:rPr lang="en-US" baseline="30000" dirty="0" smtClean="0"/>
              <a:t>rd</a:t>
            </a:r>
            <a:r>
              <a:rPr lang="en-US" baseline="0" dirty="0" smtClean="0"/>
              <a:t> paragraph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3475-040E-154F-886B-DF4FB577371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A3475-040E-154F-886B-DF4FB577371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CBEDED2-D0F0-9846-9EEC-E41641C82E81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D618ACFC-31F3-E743-895D-511B41C6B3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1687"/>
            <a:ext cx="7772400" cy="3108764"/>
          </a:xfrm>
        </p:spPr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Lucida Bright"/>
                <a:cs typeface="Lucida Bright"/>
              </a:rPr>
              <a:t>How Can a Positive Attitude or Outlook Influence One’s Healing Process?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Lucida Bright"/>
              <a:cs typeface="Lucida Br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131" y="4215652"/>
            <a:ext cx="6498159" cy="916641"/>
          </a:xfrm>
        </p:spPr>
        <p:txBody>
          <a:bodyPr>
            <a:normAutofit/>
          </a:bodyPr>
          <a:lstStyle/>
          <a:p>
            <a:r>
              <a:rPr lang="en-US" sz="2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Lucida Bright"/>
                <a:cs typeface="Lucida Bright"/>
              </a:rPr>
              <a:t>Taylor </a:t>
            </a:r>
            <a:r>
              <a:rPr lang="en-US" sz="2800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Lucida Bright"/>
                <a:cs typeface="Lucida Bright"/>
              </a:rPr>
              <a:t>Rehberg</a:t>
            </a:r>
            <a:endParaRPr lang="en-US" sz="28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Lucida Bright"/>
              <a:cs typeface="Lucida Br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A Silent Cure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4" y="1701800"/>
            <a:ext cx="8594725" cy="43434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Immune System “Bodyguards”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(Ornstein)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Better Recovery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Cancer Patients-Progression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(Wilkinson)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Psychological Therapy as Treatment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(Wilkinson)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342" y="4342458"/>
            <a:ext cx="3048000" cy="226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Everyday Health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20016"/>
            <a:ext cx="8042276" cy="4414915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Longevity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Health Benefits Found By Mayo Clinic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(Mayo)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Positive vs. Negative Experiment 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</a:p>
          <a:p>
            <a:endParaRPr lang="en-US" sz="2000" dirty="0" smtClean="0">
              <a:solidFill>
                <a:schemeClr val="accent1"/>
              </a:solidFill>
              <a:latin typeface="Lucida Bright"/>
              <a:cs typeface="Lucida Bright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256" y="4238404"/>
            <a:ext cx="3117178" cy="2259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032" y="3878656"/>
            <a:ext cx="1887017" cy="2830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Broaden-and-Build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127975"/>
            <a:ext cx="8042276" cy="381562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Gets rid of negative affects and attitudes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Becomes Habit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“Undoing Hypothesis”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390" y="3300573"/>
            <a:ext cx="3263649" cy="3263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Ways of Coping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Psychological Resilience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“Fighting Spirit” 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Humor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Optimism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Creative Exploration 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Relaxation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  <a:endParaRPr lang="en-US" sz="2000" dirty="0">
              <a:solidFill>
                <a:schemeClr val="accent1"/>
              </a:solidFill>
              <a:latin typeface="Lucida Bright"/>
              <a:cs typeface="Lucida Br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329" y="2141860"/>
            <a:ext cx="3623281" cy="2409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Laughter (Campus).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Count Your Blessings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List Daily Hassles</a:t>
            </a:r>
          </a:p>
          <a:p>
            <a:r>
              <a:rPr lang="en-US" sz="2800" dirty="0" smtClean="0">
                <a:solidFill>
                  <a:schemeClr val="accent1"/>
                </a:solidFill>
                <a:latin typeface="Lucida Bright"/>
                <a:cs typeface="Lucida Bright"/>
              </a:rPr>
              <a:t>Control</a:t>
            </a:r>
          </a:p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(</a:t>
            </a:r>
            <a:r>
              <a:rPr lang="en-US" sz="2000" dirty="0" err="1" smtClean="0">
                <a:solidFill>
                  <a:schemeClr val="accent1"/>
                </a:solidFill>
                <a:latin typeface="Lucida Bright"/>
                <a:cs typeface="Lucida Bright"/>
              </a:rPr>
              <a:t>Tugade</a:t>
            </a:r>
            <a:r>
              <a:rPr lang="en-US" sz="2000" dirty="0" smtClean="0">
                <a:solidFill>
                  <a:schemeClr val="accent1"/>
                </a:solidFill>
                <a:latin typeface="Lucida Bright"/>
                <a:cs typeface="Lucida Bright"/>
              </a:rPr>
              <a:t>)</a:t>
            </a:r>
            <a:endParaRPr lang="en-US" sz="2000" dirty="0">
              <a:solidFill>
                <a:schemeClr val="accent1"/>
              </a:solidFill>
              <a:latin typeface="Lucida Bright"/>
              <a:cs typeface="Lucida Br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054" y="3154927"/>
            <a:ext cx="4034497" cy="2972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91687"/>
            <a:ext cx="7772400" cy="3108764"/>
          </a:xfrm>
        </p:spPr>
        <p:txBody>
          <a:bodyPr/>
          <a:lstStyle/>
          <a:p>
            <a:r>
              <a:rPr lang="en-US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Lucida Bright"/>
                <a:cs typeface="Lucida Bright"/>
              </a:rPr>
              <a:t>How Can a Positive Attitude or Outlook Influence One’s Healing Process?</a:t>
            </a:r>
            <a:endParaRPr lang="en-US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Lucida Bright"/>
              <a:cs typeface="Lucida Br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131" y="4215652"/>
            <a:ext cx="6498159" cy="916641"/>
          </a:xfrm>
        </p:spPr>
        <p:txBody>
          <a:bodyPr>
            <a:normAutofit/>
          </a:bodyPr>
          <a:lstStyle/>
          <a:p>
            <a:endParaRPr lang="en-US" sz="28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Lucida Bright"/>
              <a:cs typeface="Lucida Br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Works Cited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667" y="1279829"/>
            <a:ext cx="8846352" cy="601924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"8 Tips for Keeping a Gratitude Journal (even on Your Worst Days) Woman-writing-in-journal </a:t>
            </a:r>
            <a:r>
              <a:rPr lang="en-US" sz="1200" dirty="0" err="1" smtClean="0">
                <a:latin typeface="Times New Roman"/>
                <a:cs typeface="Times New Roman"/>
              </a:rPr>
              <a:t>â</a:t>
            </a:r>
            <a:r>
              <a:rPr lang="en-US" sz="1200" dirty="0" smtClean="0">
                <a:latin typeface="Times New Roman"/>
                <a:cs typeface="Times New Roman"/>
              </a:rPr>
              <a:t> O5 Recipes for Life." O5 Recipes for Life. 2011. Web. 31 Oct. 2011. http://o5.com/8-tips-for-keeping-a-gratitude-journal-even-on-your-worst-days/woman-writing-in-journal/.</a:t>
            </a:r>
          </a:p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ARQ-3327500006 © Jordan Siemens / </a:t>
            </a:r>
            <a:r>
              <a:rPr lang="en-US" sz="1200" dirty="0" err="1" smtClean="0">
                <a:latin typeface="Times New Roman"/>
                <a:cs typeface="Times New Roman"/>
              </a:rPr>
              <a:t>Auro</a:t>
            </a:r>
            <a:r>
              <a:rPr lang="en-US" sz="1200" dirty="0" smtClean="0">
                <a:latin typeface="Times New Roman"/>
                <a:cs typeface="Times New Roman"/>
              </a:rPr>
              <a:t> / Aurora Photos, Inc. RF | Royalty Free." Age </a:t>
            </a:r>
            <a:r>
              <a:rPr lang="en-US" sz="1200" dirty="0" err="1" smtClean="0">
                <a:latin typeface="Times New Roman"/>
                <a:cs typeface="Times New Roman"/>
              </a:rPr>
              <a:t>Fotostock</a:t>
            </a:r>
            <a:r>
              <a:rPr lang="en-US" sz="1200" dirty="0" smtClean="0">
                <a:latin typeface="Times New Roman"/>
                <a:cs typeface="Times New Roman"/>
              </a:rPr>
              <a:t> | Editorial and Creative Stock Photography and Videos. 2011. Web. 31 Oct. 2011. &lt;http://www.agefotostock.com/en/Stock-Images/Royalty-Free/ARQ-3327500006&gt;.</a:t>
            </a:r>
          </a:p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"Campus Wellness." Brigham Young University - Idaho. Apr. 2006. Web. 01 Sept. 2011. &lt;http://</a:t>
            </a:r>
            <a:r>
              <a:rPr lang="en-US" sz="1200" dirty="0" err="1" smtClean="0">
                <a:latin typeface="Times New Roman"/>
                <a:cs typeface="Times New Roman"/>
              </a:rPr>
              <a:t>www.byui.edu/campuswellness</a:t>
            </a:r>
            <a:r>
              <a:rPr lang="en-US" sz="1200" dirty="0" smtClean="0">
                <a:latin typeface="Times New Roman"/>
                <a:cs typeface="Times New Roman"/>
              </a:rPr>
              <a:t>&gt;.</a:t>
            </a:r>
          </a:p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Davis, Judy. "Judy Davis-The Direction Diva." Judy Davis-The Direction Diva. 28 Sept. 2011. Web. 31 Oct. 2011. &lt;http://</a:t>
            </a:r>
            <a:r>
              <a:rPr lang="en-US" sz="1200" dirty="0" err="1" smtClean="0">
                <a:latin typeface="Times New Roman"/>
                <a:cs typeface="Times New Roman"/>
              </a:rPr>
              <a:t>dailydirectionmoments.wordpress.com</a:t>
            </a:r>
            <a:r>
              <a:rPr lang="en-US" sz="1200" dirty="0" smtClean="0">
                <a:latin typeface="Times New Roman"/>
                <a:cs typeface="Times New Roman"/>
              </a:rPr>
              <a:t>/&gt;.</a:t>
            </a:r>
          </a:p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 "Stock Photo: Happy Healthy People Eating Fresh Strawberries." Stock Photography: Download Free Stock Photos &amp; Royalty Free Images. 2011. Web. 31 Oct. 2011. &lt;http://www.dreamstime.com/stock-photo-happy-healthy-people-eating-fresh-strawberries-image14058680&gt;.</a:t>
            </a:r>
          </a:p>
          <a:p>
            <a:pPr>
              <a:lnSpc>
                <a:spcPct val="200000"/>
              </a:lnSpc>
              <a:buNone/>
            </a:pPr>
            <a:r>
              <a:rPr lang="en-US" sz="1200" dirty="0" smtClean="0">
                <a:latin typeface="Times New Roman"/>
                <a:cs typeface="Times New Roman"/>
              </a:rPr>
              <a:t>"Kevin Linder's Story." Bronson. Bronson Children's Hospital. Web. 31 Oct. 2011. &lt;http://www.bronsonhealth.com/PatientVisitorInfo/BMH/Patient%20Testimonials/page5604&gt;.</a:t>
            </a:r>
          </a:p>
          <a:p>
            <a:pPr>
              <a:lnSpc>
                <a:spcPct val="200000"/>
              </a:lnSpc>
              <a:buNone/>
            </a:pPr>
            <a:endParaRPr lang="en-US" sz="1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Works </a:t>
            </a:r>
            <a:r>
              <a:rPr lang="en-US" smtClean="0">
                <a:latin typeface="Lucida Bright"/>
                <a:cs typeface="Lucida Bright"/>
              </a:rPr>
              <a:t>Cited Cont.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511642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200000"/>
              </a:lnSpc>
              <a:buNone/>
            </a:pPr>
            <a:r>
              <a:rPr lang="en-US" sz="4800" dirty="0" smtClean="0">
                <a:latin typeface="Times New Roman"/>
                <a:cs typeface="Times New Roman"/>
              </a:rPr>
              <a:t>Mayo Clinic Staff. "Positive Thinking: Reduce Stress by Eliminating Negative Self-talk." Mayo Clinic. 28 May 2011. Web. 01 Sept. 2011 http://www.mayoclinic.com/. </a:t>
            </a:r>
            <a:endParaRPr lang="en-US" sz="3000" dirty="0" smtClean="0">
              <a:latin typeface="Times New Roman"/>
              <a:cs typeface="Times New Roman"/>
            </a:endParaRPr>
          </a:p>
          <a:p>
            <a:pPr>
              <a:lnSpc>
                <a:spcPct val="200000"/>
              </a:lnSpc>
              <a:buNone/>
            </a:pPr>
            <a:r>
              <a:rPr lang="en-US" sz="4800" dirty="0" smtClean="0">
                <a:latin typeface="Times New Roman"/>
                <a:cs typeface="Times New Roman"/>
              </a:rPr>
              <a:t>Ornstein, Robert, and David </a:t>
            </a:r>
            <a:r>
              <a:rPr lang="en-US" sz="4800" dirty="0" err="1" smtClean="0">
                <a:latin typeface="Times New Roman"/>
                <a:cs typeface="Times New Roman"/>
              </a:rPr>
              <a:t>Sobel</a:t>
            </a:r>
            <a:r>
              <a:rPr lang="en-US" sz="4800" dirty="0" smtClean="0">
                <a:latin typeface="Times New Roman"/>
                <a:cs typeface="Times New Roman"/>
              </a:rPr>
              <a:t>. "The Healing Brain." Psychology Today, Mar. 1987. Web. 1 Sept. 2011. &lt;http://</a:t>
            </a:r>
            <a:r>
              <a:rPr lang="en-US" sz="4800" dirty="0" err="1" smtClean="0">
                <a:latin typeface="Times New Roman"/>
                <a:cs typeface="Times New Roman"/>
              </a:rPr>
              <a:t>scholar.googleusercontent.com</a:t>
            </a:r>
            <a:r>
              <a:rPr lang="en-US" sz="4800" dirty="0" smtClean="0">
                <a:latin typeface="Times New Roman"/>
                <a:cs typeface="Times New Roman"/>
              </a:rPr>
              <a:t>/scholar&gt;.</a:t>
            </a:r>
          </a:p>
          <a:p>
            <a:pPr>
              <a:lnSpc>
                <a:spcPct val="200000"/>
              </a:lnSpc>
              <a:buNone/>
            </a:pPr>
            <a:r>
              <a:rPr lang="en-US" sz="4800" dirty="0" err="1" smtClean="0">
                <a:latin typeface="Times New Roman"/>
                <a:cs typeface="Times New Roman"/>
              </a:rPr>
              <a:t>Padmanaban</a:t>
            </a:r>
            <a:r>
              <a:rPr lang="en-US" sz="4800" dirty="0" smtClean="0">
                <a:latin typeface="Times New Roman"/>
                <a:cs typeface="Times New Roman"/>
              </a:rPr>
              <a:t>, K. "Dr. K. </a:t>
            </a:r>
            <a:r>
              <a:rPr lang="en-US" sz="4800" dirty="0" err="1" smtClean="0">
                <a:latin typeface="Times New Roman"/>
                <a:cs typeface="Times New Roman"/>
              </a:rPr>
              <a:t>Padmanaban's</a:t>
            </a:r>
            <a:r>
              <a:rPr lang="en-US" sz="4800" dirty="0" smtClean="0">
                <a:latin typeface="Times New Roman"/>
                <a:cs typeface="Times New Roman"/>
              </a:rPr>
              <a:t> Knowledge Center." Dr. K. </a:t>
            </a:r>
            <a:r>
              <a:rPr lang="en-US" sz="4800" dirty="0" err="1" smtClean="0">
                <a:latin typeface="Times New Roman"/>
                <a:cs typeface="Times New Roman"/>
              </a:rPr>
              <a:t>Padmanaban's</a:t>
            </a:r>
            <a:r>
              <a:rPr lang="en-US" sz="4800" dirty="0" smtClean="0">
                <a:latin typeface="Times New Roman"/>
                <a:cs typeface="Times New Roman"/>
              </a:rPr>
              <a:t> Knowledge Centre. 29 Nov. 2009. Web. 31 Oct. 2011. &lt;http://drkpadmanaban.blogspot.com/2009/11/i-am-61-years-old-lady-could-gym-help.html&gt;.</a:t>
            </a:r>
          </a:p>
          <a:p>
            <a:pPr>
              <a:lnSpc>
                <a:spcPct val="200000"/>
              </a:lnSpc>
              <a:buNone/>
            </a:pPr>
            <a:r>
              <a:rPr lang="en-US" sz="4800" dirty="0" err="1" smtClean="0">
                <a:latin typeface="Times New Roman"/>
                <a:cs typeface="Times New Roman"/>
              </a:rPr>
              <a:t>Tugade</a:t>
            </a:r>
            <a:r>
              <a:rPr lang="en-US" sz="4800" dirty="0" smtClean="0">
                <a:latin typeface="Times New Roman"/>
                <a:cs typeface="Times New Roman"/>
              </a:rPr>
              <a:t>, Michele M., Barbara L. Fredrickson, and Lisa Feldman Barrett. "Psychological Resilience and Positive Emotional Granularity: Examining the Benefits of Positive Emotions on Coping and Health." Psychological Resilience and Positive Emotional Granularity: Examining the Benefits of Positive Emotions on Coping and Health (2004): 1162-184. Print.</a:t>
            </a:r>
          </a:p>
          <a:p>
            <a:pPr>
              <a:lnSpc>
                <a:spcPct val="200000"/>
              </a:lnSpc>
              <a:buNone/>
            </a:pPr>
            <a:r>
              <a:rPr lang="en-US" sz="4800" dirty="0" smtClean="0">
                <a:latin typeface="Times New Roman"/>
                <a:cs typeface="Times New Roman"/>
              </a:rPr>
              <a:t>Wilkinson, Sue. "</a:t>
            </a:r>
            <a:r>
              <a:rPr lang="en-US" sz="4800" dirty="0" err="1" smtClean="0">
                <a:latin typeface="Times New Roman"/>
                <a:cs typeface="Times New Roman"/>
              </a:rPr>
              <a:t>ScienceDirect</a:t>
            </a:r>
            <a:r>
              <a:rPr lang="en-US" sz="4800" dirty="0" smtClean="0">
                <a:latin typeface="Times New Roman"/>
                <a:cs typeface="Times New Roman"/>
              </a:rPr>
              <a:t> - Social Science &amp; Medicine : Thinking Differently about Thinking Positive: a Discursive Approach to Cancer Patients’ Talk.” </a:t>
            </a:r>
            <a:r>
              <a:rPr lang="en-US" sz="4800" dirty="0" err="1" smtClean="0">
                <a:latin typeface="Times New Roman"/>
                <a:cs typeface="Times New Roman"/>
              </a:rPr>
              <a:t>ScienceDirect</a:t>
            </a:r>
            <a:r>
              <a:rPr lang="en-US" sz="4800" dirty="0" smtClean="0">
                <a:latin typeface="Times New Roman"/>
                <a:cs typeface="Times New Roman"/>
              </a:rPr>
              <a:t> - Home. Web. 01 Sept. 2011. &lt;http://</a:t>
            </a:r>
            <a:r>
              <a:rPr lang="en-US" sz="4800" dirty="0" err="1" smtClean="0">
                <a:latin typeface="Times New Roman"/>
                <a:cs typeface="Times New Roman"/>
              </a:rPr>
              <a:t>www.sciencedirect.com</a:t>
            </a:r>
            <a:r>
              <a:rPr lang="en-US" sz="4800" dirty="0" smtClean="0">
                <a:latin typeface="Times New Roman"/>
                <a:cs typeface="Times New Roman"/>
              </a:rPr>
              <a:t>/science/article &gt;.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342</TotalTime>
  <Words>723</Words>
  <Application>Microsoft Macintosh PowerPoint</Application>
  <PresentationFormat>On-screen Show (4:3)</PresentationFormat>
  <Paragraphs>48</Paragraphs>
  <Slides>9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Breeze</vt:lpstr>
      <vt:lpstr>How Can a Positive Attitude or Outlook Influence One’s Healing Process?</vt:lpstr>
      <vt:lpstr>A Silent Cure</vt:lpstr>
      <vt:lpstr>Everyday Health</vt:lpstr>
      <vt:lpstr>Broaden-and-Build </vt:lpstr>
      <vt:lpstr>Effective Ways of Coping</vt:lpstr>
      <vt:lpstr>Simple Techniques</vt:lpstr>
      <vt:lpstr>How Can a Positive Attitude or Outlook Influence One’s Healing Process?</vt:lpstr>
      <vt:lpstr>Works Cited</vt:lpstr>
      <vt:lpstr>Works Cited Cont.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Can a Positive Attitude or Outlook Influence One’s Healing Process?</dc:title>
  <dc:creator>NCSH FACULTY</dc:creator>
  <cp:lastModifiedBy>NCSH FACULTY</cp:lastModifiedBy>
  <cp:revision>14</cp:revision>
  <cp:lastPrinted>2011-10-31T15:49:21Z</cp:lastPrinted>
  <dcterms:created xsi:type="dcterms:W3CDTF">2012-05-31T16:20:37Z</dcterms:created>
  <dcterms:modified xsi:type="dcterms:W3CDTF">2012-05-31T16:21:15Z</dcterms:modified>
</cp:coreProperties>
</file>